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12192000"/>
  <p:notesSz cx="6858000" cy="9144000"/>
  <p:embeddedFontLst>
    <p:embeddedFont>
      <p:font typeface="La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5" roundtripDataSignature="AMtx7mg1jRVB5ptXq1eZYLCKV2hfsmrw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Lato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7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6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6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7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83" name="Google Shape;8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0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0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6" name="Google Shape;86;p80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7" name="Google Shape;87;p8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1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1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8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2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2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9" name="Google Shape;99;p82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0" name="Google Shape;100;p8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8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8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0" lang="en-US" sz="8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3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3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8" name="Google Shape;108;p8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4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4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84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84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84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84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84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84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84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84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8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8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8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8"/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6" name="Google Shape;136;p78"/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8"/>
            <p:cNvSpPr/>
            <p:nvPr/>
          </p:nvSpPr>
          <p:spPr>
            <a:xfrm>
              <a:off x="6201389" y="1"/>
              <a:ext cx="1130725" cy="565575"/>
            </a:xfrm>
            <a:custGeom>
              <a:rect b="b" l="l" r="r" t="t"/>
              <a:pathLst>
                <a:path extrusionOk="0" h="565575" w="113072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8"/>
            <p:cNvSpPr/>
            <p:nvPr/>
          </p:nvSpPr>
          <p:spPr>
            <a:xfrm>
              <a:off x="7564255" y="6292426"/>
              <a:ext cx="1130723" cy="565575"/>
            </a:xfrm>
            <a:custGeom>
              <a:rect b="b" l="l" r="r" t="t"/>
              <a:pathLst>
                <a:path extrusionOk="0" h="565575" w="1130723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8"/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8"/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8"/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8"/>
            <p:cNvSpPr/>
            <p:nvPr/>
          </p:nvSpPr>
          <p:spPr>
            <a:xfrm>
              <a:off x="7564254" y="1"/>
              <a:ext cx="1130725" cy="565575"/>
            </a:xfrm>
            <a:custGeom>
              <a:rect b="b" l="l" r="r" t="t"/>
              <a:pathLst>
                <a:path extrusionOk="0" h="565575" w="113072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8"/>
            <p:cNvSpPr/>
            <p:nvPr/>
          </p:nvSpPr>
          <p:spPr>
            <a:xfrm>
              <a:off x="8927118" y="6292426"/>
              <a:ext cx="1130724" cy="565575"/>
            </a:xfrm>
            <a:custGeom>
              <a:rect b="b" l="l" r="r" t="t"/>
              <a:pathLst>
                <a:path extrusionOk="0" h="565575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8"/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8"/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8"/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8"/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8"/>
            <p:cNvSpPr/>
            <p:nvPr/>
          </p:nvSpPr>
          <p:spPr>
            <a:xfrm>
              <a:off x="8927117" y="0"/>
              <a:ext cx="1130726" cy="565576"/>
            </a:xfrm>
            <a:custGeom>
              <a:rect b="b" l="l" r="r" t="t"/>
              <a:pathLst>
                <a:path extrusionOk="0" h="565576" w="113072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8"/>
            <p:cNvSpPr/>
            <p:nvPr/>
          </p:nvSpPr>
          <p:spPr>
            <a:xfrm>
              <a:off x="10289984" y="6292426"/>
              <a:ext cx="1130724" cy="565575"/>
            </a:xfrm>
            <a:custGeom>
              <a:rect b="b" l="l" r="r" t="t"/>
              <a:pathLst>
                <a:path extrusionOk="0" h="565575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8"/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8"/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8"/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8"/>
            <p:cNvSpPr/>
            <p:nvPr/>
          </p:nvSpPr>
          <p:spPr>
            <a:xfrm>
              <a:off x="10289983" y="0"/>
              <a:ext cx="1130726" cy="565576"/>
            </a:xfrm>
            <a:custGeom>
              <a:rect b="b" l="l" r="r" t="t"/>
              <a:pathLst>
                <a:path extrusionOk="0" h="565576" w="113072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8"/>
            <p:cNvSpPr/>
            <p:nvPr/>
          </p:nvSpPr>
          <p:spPr>
            <a:xfrm>
              <a:off x="11652854" y="6295069"/>
              <a:ext cx="539146" cy="562931"/>
            </a:xfrm>
            <a:custGeom>
              <a:rect b="b" l="l" r="r" t="t"/>
              <a:pathLst>
                <a:path extrusionOk="0" h="562931" w="539146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8"/>
            <p:cNvSpPr/>
            <p:nvPr/>
          </p:nvSpPr>
          <p:spPr>
            <a:xfrm>
              <a:off x="11652853" y="4923555"/>
              <a:ext cx="539147" cy="1125439"/>
            </a:xfrm>
            <a:custGeom>
              <a:rect b="b" l="l" r="r" t="t"/>
              <a:pathLst>
                <a:path extrusionOk="0" h="1125439" w="539147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8"/>
            <p:cNvSpPr/>
            <p:nvPr/>
          </p:nvSpPr>
          <p:spPr>
            <a:xfrm>
              <a:off x="11652853" y="3552039"/>
              <a:ext cx="539147" cy="1125438"/>
            </a:xfrm>
            <a:custGeom>
              <a:rect b="b" l="l" r="r" t="t"/>
              <a:pathLst>
                <a:path extrusionOk="0" h="1125438" w="539147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8"/>
            <p:cNvSpPr/>
            <p:nvPr/>
          </p:nvSpPr>
          <p:spPr>
            <a:xfrm>
              <a:off x="11652853" y="2180524"/>
              <a:ext cx="539147" cy="1125438"/>
            </a:xfrm>
            <a:custGeom>
              <a:rect b="b" l="l" r="r" t="t"/>
              <a:pathLst>
                <a:path extrusionOk="0" h="1125438" w="539147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8"/>
            <p:cNvSpPr/>
            <p:nvPr/>
          </p:nvSpPr>
          <p:spPr>
            <a:xfrm>
              <a:off x="11652853" y="809010"/>
              <a:ext cx="539147" cy="1125439"/>
            </a:xfrm>
            <a:custGeom>
              <a:rect b="b" l="l" r="r" t="t"/>
              <a:pathLst>
                <a:path extrusionOk="0" h="1125439" w="539147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8"/>
            <p:cNvSpPr/>
            <p:nvPr/>
          </p:nvSpPr>
          <p:spPr>
            <a:xfrm>
              <a:off x="11652853" y="1"/>
              <a:ext cx="539147" cy="562933"/>
            </a:xfrm>
            <a:custGeom>
              <a:rect b="b" l="l" r="r" t="t"/>
              <a:pathLst>
                <a:path extrusionOk="0" h="562933" w="539147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78"/>
          <p:cNvSpPr txBox="1"/>
          <p:nvPr>
            <p:ph type="ctrTitle"/>
          </p:nvPr>
        </p:nvSpPr>
        <p:spPr>
          <a:xfrm>
            <a:off x="565150" y="768334"/>
            <a:ext cx="5066001" cy="2866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8"/>
          <p:cNvSpPr txBox="1"/>
          <p:nvPr>
            <p:ph idx="1" type="subTitle"/>
          </p:nvPr>
        </p:nvSpPr>
        <p:spPr>
          <a:xfrm>
            <a:off x="565150" y="4283239"/>
            <a:ext cx="5066001" cy="1475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78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8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8"/>
          <p:cNvSpPr txBox="1"/>
          <p:nvPr>
            <p:ph idx="12" type="sldNum"/>
          </p:nvPr>
        </p:nvSpPr>
        <p:spPr>
          <a:xfrm>
            <a:off x="4817335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" name="Google Shape;165;p78"/>
          <p:cNvCxnSpPr/>
          <p:nvPr/>
        </p:nvCxnSpPr>
        <p:spPr>
          <a:xfrm>
            <a:off x="565150" y="6087110"/>
            <a:ext cx="5066001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79"/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68" name="Google Shape;168;p79"/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9"/>
            <p:cNvSpPr/>
            <p:nvPr/>
          </p:nvSpPr>
          <p:spPr>
            <a:xfrm>
              <a:off x="8928528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9"/>
            <p:cNvSpPr/>
            <p:nvPr/>
          </p:nvSpPr>
          <p:spPr>
            <a:xfrm>
              <a:off x="10291391" y="6292417"/>
              <a:ext cx="1130724" cy="565583"/>
            </a:xfrm>
            <a:custGeom>
              <a:rect b="b" l="l" r="r" t="t"/>
              <a:pathLst>
                <a:path extrusionOk="0" h="565583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9"/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9"/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9"/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9"/>
            <p:cNvSpPr/>
            <p:nvPr/>
          </p:nvSpPr>
          <p:spPr>
            <a:xfrm>
              <a:off x="10291392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9"/>
            <p:cNvSpPr/>
            <p:nvPr/>
          </p:nvSpPr>
          <p:spPr>
            <a:xfrm>
              <a:off x="11654256" y="6295201"/>
              <a:ext cx="537744" cy="562799"/>
            </a:xfrm>
            <a:custGeom>
              <a:rect b="b" l="l" r="r" t="t"/>
              <a:pathLst>
                <a:path extrusionOk="0" h="562799" w="537744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9"/>
            <p:cNvSpPr/>
            <p:nvPr/>
          </p:nvSpPr>
          <p:spPr>
            <a:xfrm>
              <a:off x="11654256" y="4923687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9"/>
            <p:cNvSpPr/>
            <p:nvPr/>
          </p:nvSpPr>
          <p:spPr>
            <a:xfrm>
              <a:off x="11654256" y="3552173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9"/>
            <p:cNvSpPr/>
            <p:nvPr/>
          </p:nvSpPr>
          <p:spPr>
            <a:xfrm>
              <a:off x="11654256" y="2180659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9"/>
            <p:cNvSpPr/>
            <p:nvPr/>
          </p:nvSpPr>
          <p:spPr>
            <a:xfrm>
              <a:off x="11654256" y="809146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9"/>
            <p:cNvSpPr/>
            <p:nvPr/>
          </p:nvSpPr>
          <p:spPr>
            <a:xfrm>
              <a:off x="11654256" y="0"/>
              <a:ext cx="537744" cy="562788"/>
            </a:xfrm>
            <a:custGeom>
              <a:rect b="b" l="l" r="r" t="t"/>
              <a:pathLst>
                <a:path extrusionOk="0" h="562788" w="537744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79"/>
          <p:cNvSpPr txBox="1"/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9"/>
          <p:cNvSpPr txBox="1"/>
          <p:nvPr>
            <p:ph idx="1" type="body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79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9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9"/>
          <p:cNvSpPr txBox="1"/>
          <p:nvPr>
            <p:ph idx="12" type="sldNum"/>
          </p:nvPr>
        </p:nvSpPr>
        <p:spPr>
          <a:xfrm>
            <a:off x="7087169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" name="Google Shape;186;p79"/>
          <p:cNvCxnSpPr/>
          <p:nvPr/>
        </p:nvCxnSpPr>
        <p:spPr>
          <a:xfrm>
            <a:off x="565150" y="6087110"/>
            <a:ext cx="7335835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85"/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89" name="Google Shape;189;p85"/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5"/>
            <p:cNvSpPr/>
            <p:nvPr/>
          </p:nvSpPr>
          <p:spPr>
            <a:xfrm>
              <a:off x="6201389" y="1"/>
              <a:ext cx="1130725" cy="565575"/>
            </a:xfrm>
            <a:custGeom>
              <a:rect b="b" l="l" r="r" t="t"/>
              <a:pathLst>
                <a:path extrusionOk="0" h="565575" w="113072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5"/>
            <p:cNvSpPr/>
            <p:nvPr/>
          </p:nvSpPr>
          <p:spPr>
            <a:xfrm>
              <a:off x="7564255" y="6292426"/>
              <a:ext cx="1130723" cy="565575"/>
            </a:xfrm>
            <a:custGeom>
              <a:rect b="b" l="l" r="r" t="t"/>
              <a:pathLst>
                <a:path extrusionOk="0" h="565575" w="1130723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5"/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5"/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5"/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5"/>
            <p:cNvSpPr/>
            <p:nvPr/>
          </p:nvSpPr>
          <p:spPr>
            <a:xfrm>
              <a:off x="7564254" y="1"/>
              <a:ext cx="1130725" cy="565575"/>
            </a:xfrm>
            <a:custGeom>
              <a:rect b="b" l="l" r="r" t="t"/>
              <a:pathLst>
                <a:path extrusionOk="0" h="565575" w="113072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5"/>
            <p:cNvSpPr/>
            <p:nvPr/>
          </p:nvSpPr>
          <p:spPr>
            <a:xfrm>
              <a:off x="8927118" y="6292426"/>
              <a:ext cx="1130724" cy="565575"/>
            </a:xfrm>
            <a:custGeom>
              <a:rect b="b" l="l" r="r" t="t"/>
              <a:pathLst>
                <a:path extrusionOk="0" h="565575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5"/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5"/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5"/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5"/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5"/>
            <p:cNvSpPr/>
            <p:nvPr/>
          </p:nvSpPr>
          <p:spPr>
            <a:xfrm>
              <a:off x="8927117" y="0"/>
              <a:ext cx="1130726" cy="565576"/>
            </a:xfrm>
            <a:custGeom>
              <a:rect b="b" l="l" r="r" t="t"/>
              <a:pathLst>
                <a:path extrusionOk="0" h="565576" w="113072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5"/>
            <p:cNvSpPr/>
            <p:nvPr/>
          </p:nvSpPr>
          <p:spPr>
            <a:xfrm>
              <a:off x="10289984" y="6292426"/>
              <a:ext cx="1130724" cy="565575"/>
            </a:xfrm>
            <a:custGeom>
              <a:rect b="b" l="l" r="r" t="t"/>
              <a:pathLst>
                <a:path extrusionOk="0" h="565575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5"/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5"/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5"/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5"/>
            <p:cNvSpPr/>
            <p:nvPr/>
          </p:nvSpPr>
          <p:spPr>
            <a:xfrm>
              <a:off x="10289983" y="0"/>
              <a:ext cx="1130726" cy="565576"/>
            </a:xfrm>
            <a:custGeom>
              <a:rect b="b" l="l" r="r" t="t"/>
              <a:pathLst>
                <a:path extrusionOk="0" h="565576" w="113072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5"/>
            <p:cNvSpPr/>
            <p:nvPr/>
          </p:nvSpPr>
          <p:spPr>
            <a:xfrm>
              <a:off x="11652854" y="6295069"/>
              <a:ext cx="539146" cy="562931"/>
            </a:xfrm>
            <a:custGeom>
              <a:rect b="b" l="l" r="r" t="t"/>
              <a:pathLst>
                <a:path extrusionOk="0" h="562931" w="539146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5"/>
            <p:cNvSpPr/>
            <p:nvPr/>
          </p:nvSpPr>
          <p:spPr>
            <a:xfrm>
              <a:off x="11652853" y="4923555"/>
              <a:ext cx="539147" cy="1125439"/>
            </a:xfrm>
            <a:custGeom>
              <a:rect b="b" l="l" r="r" t="t"/>
              <a:pathLst>
                <a:path extrusionOk="0" h="1125439" w="539147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5"/>
            <p:cNvSpPr/>
            <p:nvPr/>
          </p:nvSpPr>
          <p:spPr>
            <a:xfrm>
              <a:off x="11652853" y="3552039"/>
              <a:ext cx="539147" cy="1125438"/>
            </a:xfrm>
            <a:custGeom>
              <a:rect b="b" l="l" r="r" t="t"/>
              <a:pathLst>
                <a:path extrusionOk="0" h="1125438" w="539147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5"/>
            <p:cNvSpPr/>
            <p:nvPr/>
          </p:nvSpPr>
          <p:spPr>
            <a:xfrm>
              <a:off x="11652853" y="2180524"/>
              <a:ext cx="539147" cy="1125438"/>
            </a:xfrm>
            <a:custGeom>
              <a:rect b="b" l="l" r="r" t="t"/>
              <a:pathLst>
                <a:path extrusionOk="0" h="1125438" w="539147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5"/>
            <p:cNvSpPr/>
            <p:nvPr/>
          </p:nvSpPr>
          <p:spPr>
            <a:xfrm>
              <a:off x="11652853" y="809010"/>
              <a:ext cx="539147" cy="1125439"/>
            </a:xfrm>
            <a:custGeom>
              <a:rect b="b" l="l" r="r" t="t"/>
              <a:pathLst>
                <a:path extrusionOk="0" h="1125439" w="539147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5"/>
            <p:cNvSpPr/>
            <p:nvPr/>
          </p:nvSpPr>
          <p:spPr>
            <a:xfrm>
              <a:off x="11652853" y="1"/>
              <a:ext cx="539147" cy="562933"/>
            </a:xfrm>
            <a:custGeom>
              <a:rect b="b" l="l" r="r" t="t"/>
              <a:pathLst>
                <a:path extrusionOk="0" h="562933" w="539147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85"/>
          <p:cNvSpPr txBox="1"/>
          <p:nvPr>
            <p:ph type="title"/>
          </p:nvPr>
        </p:nvSpPr>
        <p:spPr>
          <a:xfrm>
            <a:off x="565150" y="768351"/>
            <a:ext cx="5066001" cy="2334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85"/>
          <p:cNvSpPr txBox="1"/>
          <p:nvPr>
            <p:ph idx="1" type="body"/>
          </p:nvPr>
        </p:nvSpPr>
        <p:spPr>
          <a:xfrm>
            <a:off x="565150" y="4255453"/>
            <a:ext cx="506600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5A5A5"/>
              </a:buClr>
              <a:buSzPts val="2400"/>
              <a:buNone/>
              <a:defRPr sz="2400">
                <a:solidFill>
                  <a:srgbClr val="A5A5A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" name="Google Shape;215;p85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85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85"/>
          <p:cNvSpPr txBox="1"/>
          <p:nvPr>
            <p:ph idx="12" type="sldNum"/>
          </p:nvPr>
        </p:nvSpPr>
        <p:spPr>
          <a:xfrm>
            <a:off x="4817335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85"/>
          <p:cNvCxnSpPr/>
          <p:nvPr/>
        </p:nvCxnSpPr>
        <p:spPr>
          <a:xfrm>
            <a:off x="565150" y="6087110"/>
            <a:ext cx="5066001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86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21" name="Google Shape;221;p86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6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6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6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6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6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6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86"/>
          <p:cNvSpPr txBox="1"/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86"/>
          <p:cNvSpPr txBox="1"/>
          <p:nvPr>
            <p:ph idx="1" type="body"/>
          </p:nvPr>
        </p:nvSpPr>
        <p:spPr>
          <a:xfrm>
            <a:off x="562851" y="2365755"/>
            <a:ext cx="5239512" cy="339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86"/>
          <p:cNvSpPr txBox="1"/>
          <p:nvPr>
            <p:ph idx="2" type="body"/>
          </p:nvPr>
        </p:nvSpPr>
        <p:spPr>
          <a:xfrm>
            <a:off x="6389638" y="2365755"/>
            <a:ext cx="5239512" cy="339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86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86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86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4" name="Google Shape;234;p86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6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7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37" name="Google Shape;237;p87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7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7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7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7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7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7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87"/>
          <p:cNvSpPr txBox="1"/>
          <p:nvPr>
            <p:ph type="title"/>
          </p:nvPr>
        </p:nvSpPr>
        <p:spPr>
          <a:xfrm>
            <a:off x="566928" y="768096"/>
            <a:ext cx="7333488" cy="1271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87"/>
          <p:cNvSpPr txBox="1"/>
          <p:nvPr>
            <p:ph idx="1" type="body"/>
          </p:nvPr>
        </p:nvSpPr>
        <p:spPr>
          <a:xfrm>
            <a:off x="562149" y="2365756"/>
            <a:ext cx="523951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6" name="Google Shape;246;p87"/>
          <p:cNvSpPr txBox="1"/>
          <p:nvPr>
            <p:ph idx="2" type="body"/>
          </p:nvPr>
        </p:nvSpPr>
        <p:spPr>
          <a:xfrm>
            <a:off x="562149" y="3189668"/>
            <a:ext cx="5239512" cy="2571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87"/>
          <p:cNvSpPr txBox="1"/>
          <p:nvPr>
            <p:ph idx="3" type="body"/>
          </p:nvPr>
        </p:nvSpPr>
        <p:spPr>
          <a:xfrm>
            <a:off x="6383066" y="2365756"/>
            <a:ext cx="523951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8" name="Google Shape;248;p87"/>
          <p:cNvSpPr txBox="1"/>
          <p:nvPr>
            <p:ph idx="4" type="body"/>
          </p:nvPr>
        </p:nvSpPr>
        <p:spPr>
          <a:xfrm>
            <a:off x="6383066" y="3189668"/>
            <a:ext cx="5239512" cy="2571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87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87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87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2" name="Google Shape;252;p87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88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55" name="Google Shape;255;p88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8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8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8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8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8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8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88"/>
          <p:cNvSpPr txBox="1"/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88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88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88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88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9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89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89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90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73" name="Google Shape;273;p90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0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0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0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0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0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90"/>
          <p:cNvSpPr txBox="1"/>
          <p:nvPr>
            <p:ph type="title"/>
          </p:nvPr>
        </p:nvSpPr>
        <p:spPr>
          <a:xfrm>
            <a:off x="565151" y="764973"/>
            <a:ext cx="3609982" cy="139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90"/>
          <p:cNvSpPr txBox="1"/>
          <p:nvPr>
            <p:ph idx="1" type="body"/>
          </p:nvPr>
        </p:nvSpPr>
        <p:spPr>
          <a:xfrm>
            <a:off x="5104832" y="770890"/>
            <a:ext cx="6112517" cy="480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302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1" name="Google Shape;281;p90"/>
          <p:cNvSpPr txBox="1"/>
          <p:nvPr>
            <p:ph idx="2" type="body"/>
          </p:nvPr>
        </p:nvSpPr>
        <p:spPr>
          <a:xfrm>
            <a:off x="565150" y="2160016"/>
            <a:ext cx="3609983" cy="3708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2" name="Google Shape;282;p90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90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90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90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91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88" name="Google Shape;288;p91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1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1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1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1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1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1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91"/>
          <p:cNvSpPr txBox="1"/>
          <p:nvPr>
            <p:ph type="title"/>
          </p:nvPr>
        </p:nvSpPr>
        <p:spPr>
          <a:xfrm>
            <a:off x="565150" y="770889"/>
            <a:ext cx="3609983" cy="1389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91"/>
          <p:cNvSpPr/>
          <p:nvPr>
            <p:ph idx="2" type="pic"/>
          </p:nvPr>
        </p:nvSpPr>
        <p:spPr>
          <a:xfrm>
            <a:off x="5223838" y="890816"/>
            <a:ext cx="6060136" cy="487041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97" name="Google Shape;297;p91"/>
          <p:cNvSpPr txBox="1"/>
          <p:nvPr>
            <p:ph idx="1" type="body"/>
          </p:nvPr>
        </p:nvSpPr>
        <p:spPr>
          <a:xfrm>
            <a:off x="565150" y="2160016"/>
            <a:ext cx="3609983" cy="3601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8" name="Google Shape;298;p91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91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91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1" name="Google Shape;301;p91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92"/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304" name="Google Shape;304;p92"/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2"/>
            <p:cNvSpPr/>
            <p:nvPr/>
          </p:nvSpPr>
          <p:spPr>
            <a:xfrm>
              <a:off x="8928528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2"/>
            <p:cNvSpPr/>
            <p:nvPr/>
          </p:nvSpPr>
          <p:spPr>
            <a:xfrm>
              <a:off x="10291391" y="6292417"/>
              <a:ext cx="1130724" cy="565583"/>
            </a:xfrm>
            <a:custGeom>
              <a:rect b="b" l="l" r="r" t="t"/>
              <a:pathLst>
                <a:path extrusionOk="0" h="565583" w="1130724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2"/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2"/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2"/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2"/>
            <p:cNvSpPr/>
            <p:nvPr/>
          </p:nvSpPr>
          <p:spPr>
            <a:xfrm>
              <a:off x="10291392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2"/>
            <p:cNvSpPr/>
            <p:nvPr/>
          </p:nvSpPr>
          <p:spPr>
            <a:xfrm>
              <a:off x="11654256" y="6295201"/>
              <a:ext cx="537744" cy="562799"/>
            </a:xfrm>
            <a:custGeom>
              <a:rect b="b" l="l" r="r" t="t"/>
              <a:pathLst>
                <a:path extrusionOk="0" h="562799" w="537744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2"/>
            <p:cNvSpPr/>
            <p:nvPr/>
          </p:nvSpPr>
          <p:spPr>
            <a:xfrm>
              <a:off x="11654256" y="4923687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2"/>
            <p:cNvSpPr/>
            <p:nvPr/>
          </p:nvSpPr>
          <p:spPr>
            <a:xfrm>
              <a:off x="11654256" y="3552173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2"/>
            <p:cNvSpPr/>
            <p:nvPr/>
          </p:nvSpPr>
          <p:spPr>
            <a:xfrm>
              <a:off x="11654256" y="2180659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2"/>
            <p:cNvSpPr/>
            <p:nvPr/>
          </p:nvSpPr>
          <p:spPr>
            <a:xfrm>
              <a:off x="11654256" y="809146"/>
              <a:ext cx="537744" cy="1125156"/>
            </a:xfrm>
            <a:custGeom>
              <a:rect b="b" l="l" r="r" t="t"/>
              <a:pathLst>
                <a:path extrusionOk="0" h="1125156" w="537744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2"/>
            <p:cNvSpPr/>
            <p:nvPr/>
          </p:nvSpPr>
          <p:spPr>
            <a:xfrm>
              <a:off x="11654256" y="0"/>
              <a:ext cx="537744" cy="562788"/>
            </a:xfrm>
            <a:custGeom>
              <a:rect b="b" l="l" r="r" t="t"/>
              <a:pathLst>
                <a:path extrusionOk="0" h="562788" w="537744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92"/>
          <p:cNvSpPr txBox="1"/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2"/>
          <p:cNvSpPr txBox="1"/>
          <p:nvPr>
            <p:ph idx="1" type="body"/>
          </p:nvPr>
        </p:nvSpPr>
        <p:spPr>
          <a:xfrm rot="5400000">
            <a:off x="2432462" y="292704"/>
            <a:ext cx="3601212" cy="7335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92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92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92"/>
          <p:cNvSpPr txBox="1"/>
          <p:nvPr>
            <p:ph idx="12" type="sldNum"/>
          </p:nvPr>
        </p:nvSpPr>
        <p:spPr>
          <a:xfrm>
            <a:off x="7086480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92"/>
          <p:cNvCxnSpPr/>
          <p:nvPr/>
        </p:nvCxnSpPr>
        <p:spPr>
          <a:xfrm>
            <a:off x="565150" y="6087110"/>
            <a:ext cx="7335146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93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25" name="Google Shape;325;p93"/>
            <p:cNvSpPr/>
            <p:nvPr/>
          </p:nvSpPr>
          <p:spPr>
            <a:xfrm>
              <a:off x="10290315" y="0"/>
              <a:ext cx="1130724" cy="565573"/>
            </a:xfrm>
            <a:custGeom>
              <a:rect b="b" l="l" r="r" t="t"/>
              <a:pathLst>
                <a:path extrusionOk="0" h="565573" w="1130724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3"/>
            <p:cNvSpPr/>
            <p:nvPr/>
          </p:nvSpPr>
          <p:spPr>
            <a:xfrm>
              <a:off x="11653180" y="6295093"/>
              <a:ext cx="538821" cy="562907"/>
            </a:xfrm>
            <a:custGeom>
              <a:rect b="b" l="l" r="r" t="t"/>
              <a:pathLst>
                <a:path extrusionOk="0" h="562907" w="538821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3"/>
            <p:cNvSpPr/>
            <p:nvPr/>
          </p:nvSpPr>
          <p:spPr>
            <a:xfrm>
              <a:off x="11653180" y="3552066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3"/>
            <p:cNvSpPr/>
            <p:nvPr/>
          </p:nvSpPr>
          <p:spPr>
            <a:xfrm>
              <a:off x="11653180" y="2180552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3"/>
            <p:cNvSpPr/>
            <p:nvPr/>
          </p:nvSpPr>
          <p:spPr>
            <a:xfrm>
              <a:off x="11653180" y="809039"/>
              <a:ext cx="538821" cy="1125373"/>
            </a:xfrm>
            <a:custGeom>
              <a:rect b="b" l="l" r="r" t="t"/>
              <a:pathLst>
                <a:path extrusionOk="0" h="1125373" w="538821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3"/>
            <p:cNvSpPr/>
            <p:nvPr/>
          </p:nvSpPr>
          <p:spPr>
            <a:xfrm>
              <a:off x="11653180" y="0"/>
              <a:ext cx="538821" cy="562898"/>
            </a:xfrm>
            <a:custGeom>
              <a:rect b="b" l="l" r="r" t="t"/>
              <a:pathLst>
                <a:path extrusionOk="0" h="562898" w="538821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93"/>
          <p:cNvSpPr txBox="1"/>
          <p:nvPr>
            <p:ph type="title"/>
          </p:nvPr>
        </p:nvSpPr>
        <p:spPr>
          <a:xfrm rot="5400000">
            <a:off x="7692050" y="2234675"/>
            <a:ext cx="4784598" cy="226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93"/>
          <p:cNvSpPr txBox="1"/>
          <p:nvPr>
            <p:ph idx="1" type="body"/>
          </p:nvPr>
        </p:nvSpPr>
        <p:spPr>
          <a:xfrm rot="5400000">
            <a:off x="2304880" y="-763100"/>
            <a:ext cx="4784598" cy="8264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93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93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93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6" name="Google Shape;336;p93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24" name="Google Shape;2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25" name="Google Shape;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28" name="Google Shape;28;p69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30" name="Google Shape;30;p69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1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3" name="Google Shape;43;p7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9" name="Google Shape;49;p72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50" name="Google Shape;50;p72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1" name="Google Shape;51;p72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52" name="Google Shape;52;p72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3" name="Google Shape;53;p72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54" name="Google Shape;54;p7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2" name="Google Shape;6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4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4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5" name="Google Shape;65;p74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6" name="Google Shape;66;p7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5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5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72" name="Google Shape;72;p75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3" name="Google Shape;73;p7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6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slow">
    <p:randomBar dir="vert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7"/>
          <p:cNvSpPr txBox="1"/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77"/>
          <p:cNvSpPr txBox="1"/>
          <p:nvPr>
            <p:ph idx="1" type="body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77"/>
          <p:cNvSpPr txBox="1"/>
          <p:nvPr>
            <p:ph idx="10" type="dt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77"/>
          <p:cNvSpPr txBox="1"/>
          <p:nvPr>
            <p:ph idx="11" type="ftr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77"/>
          <p:cNvSpPr txBox="1"/>
          <p:nvPr>
            <p:ph idx="12" type="sldNum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Relationship Id="rId5" Type="http://schemas.openxmlformats.org/officeDocument/2006/relationships/image" Target="../media/image29.jpg"/><Relationship Id="rId6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Relationship Id="rId4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arge, sitting, white, numbers" id="341" name="Google Shape;34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" y="0"/>
            <a:ext cx="12191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"/>
          <p:cNvSpPr txBox="1"/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 sz="4000"/>
              <a:t>NumPy, Broadcasting and</a:t>
            </a:r>
            <a:br>
              <a:rPr lang="en-US" sz="4000"/>
            </a:br>
            <a:r>
              <a:rPr lang="en-US" sz="4000"/>
              <a:t>Matplotlib</a:t>
            </a:r>
            <a:endParaRPr/>
          </a:p>
        </p:txBody>
      </p:sp>
      <p:sp>
        <p:nvSpPr>
          <p:cNvPr id="344" name="Google Shape;344;p1"/>
          <p:cNvSpPr txBox="1"/>
          <p:nvPr>
            <p:ph idx="1" type="subTitle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Creating arrays</a:t>
            </a:r>
            <a:endParaRPr/>
          </a:p>
        </p:txBody>
      </p:sp>
      <p:sp>
        <p:nvSpPr>
          <p:cNvPr id="421" name="Google Shape;421;p10"/>
          <p:cNvSpPr txBox="1"/>
          <p:nvPr>
            <p:ph idx="1" type="body"/>
          </p:nvPr>
        </p:nvSpPr>
        <p:spPr>
          <a:xfrm>
            <a:off x="238539" y="1885950"/>
            <a:ext cx="49006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General</a:t>
            </a:r>
            <a:endParaRPr/>
          </a:p>
        </p:txBody>
      </p:sp>
      <p:sp>
        <p:nvSpPr>
          <p:cNvPr id="422" name="Google Shape;422;p10"/>
          <p:cNvSpPr txBox="1"/>
          <p:nvPr>
            <p:ph idx="2" type="body"/>
          </p:nvPr>
        </p:nvSpPr>
        <p:spPr>
          <a:xfrm>
            <a:off x="238539" y="2768112"/>
            <a:ext cx="49006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a = numpy.array([1, 2, 3, 4, 5])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print(a)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sp>
        <p:nvSpPr>
          <p:cNvPr id="423" name="Google Shape;423;p10"/>
          <p:cNvSpPr txBox="1"/>
          <p:nvPr>
            <p:ph idx="3" type="body"/>
          </p:nvPr>
        </p:nvSpPr>
        <p:spPr>
          <a:xfrm>
            <a:off x="4585264" y="1714318"/>
            <a:ext cx="49006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zeros</a:t>
            </a:r>
            <a:endParaRPr/>
          </a:p>
        </p:txBody>
      </p:sp>
      <p:sp>
        <p:nvSpPr>
          <p:cNvPr id="424" name="Google Shape;424;p10"/>
          <p:cNvSpPr txBox="1"/>
          <p:nvPr>
            <p:ph idx="4" type="body"/>
          </p:nvPr>
        </p:nvSpPr>
        <p:spPr>
          <a:xfrm>
            <a:off x="5483792" y="2495045"/>
            <a:ext cx="3103629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b = np.zeros(4)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print(b)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sp>
        <p:nvSpPr>
          <p:cNvPr id="425" name="Google Shape;425;p10"/>
          <p:cNvSpPr txBox="1"/>
          <p:nvPr>
            <p:ph idx="5" type="body"/>
          </p:nvPr>
        </p:nvSpPr>
        <p:spPr>
          <a:xfrm>
            <a:off x="8119577" y="2943608"/>
            <a:ext cx="49006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ones</a:t>
            </a:r>
            <a:endParaRPr/>
          </a:p>
        </p:txBody>
      </p:sp>
      <p:sp>
        <p:nvSpPr>
          <p:cNvPr id="426" name="Google Shape;426;p10"/>
          <p:cNvSpPr txBox="1"/>
          <p:nvPr>
            <p:ph idx="6" type="body"/>
          </p:nvPr>
        </p:nvSpPr>
        <p:spPr>
          <a:xfrm>
            <a:off x="8947838" y="3810259"/>
            <a:ext cx="3244162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c = np.ones(2)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print(c)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/>
          <p:nvPr>
            <p:ph idx="1" type="body"/>
          </p:nvPr>
        </p:nvSpPr>
        <p:spPr>
          <a:xfrm>
            <a:off x="0" y="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empty</a:t>
            </a:r>
            <a:endParaRPr/>
          </a:p>
        </p:txBody>
      </p:sp>
      <p:sp>
        <p:nvSpPr>
          <p:cNvPr id="432" name="Google Shape;432;p11"/>
          <p:cNvSpPr txBox="1"/>
          <p:nvPr>
            <p:ph idx="2" type="body"/>
          </p:nvPr>
        </p:nvSpPr>
        <p:spPr>
          <a:xfrm>
            <a:off x="0" y="992321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d = np.empty(3)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print(d)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**Creates an array whole initial content is random and depends on the state of memory. ** Speed.</a:t>
            </a:r>
            <a:endParaRPr/>
          </a:p>
        </p:txBody>
      </p:sp>
      <p:sp>
        <p:nvSpPr>
          <p:cNvPr id="433" name="Google Shape;433;p11"/>
          <p:cNvSpPr txBox="1"/>
          <p:nvPr>
            <p:ph idx="3" type="body"/>
          </p:nvPr>
        </p:nvSpPr>
        <p:spPr>
          <a:xfrm>
            <a:off x="4441435" y="4141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range</a:t>
            </a:r>
            <a:endParaRPr/>
          </a:p>
        </p:txBody>
      </p:sp>
      <p:sp>
        <p:nvSpPr>
          <p:cNvPr id="434" name="Google Shape;434;p11"/>
          <p:cNvSpPr txBox="1"/>
          <p:nvPr>
            <p:ph idx="4" type="body"/>
          </p:nvPr>
        </p:nvSpPr>
        <p:spPr>
          <a:xfrm>
            <a:off x="4441435" y="886303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e = np.arange(5)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print(e)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  <p:sp>
        <p:nvSpPr>
          <p:cNvPr id="435" name="Google Shape;435;p11"/>
          <p:cNvSpPr txBox="1"/>
          <p:nvPr>
            <p:ph idx="5" type="body"/>
          </p:nvPr>
        </p:nvSpPr>
        <p:spPr>
          <a:xfrm>
            <a:off x="7966572" y="3429000"/>
            <a:ext cx="4225428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Contains a range of evenly spaced intervals</a:t>
            </a:r>
            <a:endParaRPr/>
          </a:p>
        </p:txBody>
      </p:sp>
      <p:sp>
        <p:nvSpPr>
          <p:cNvPr id="436" name="Google Shape;436;p11"/>
          <p:cNvSpPr txBox="1"/>
          <p:nvPr>
            <p:ph idx="6" type="body"/>
          </p:nvPr>
        </p:nvSpPr>
        <p:spPr>
          <a:xfrm>
            <a:off x="8891016" y="4431258"/>
            <a:ext cx="3300984" cy="24267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f = np.arange(2, 9, 2)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print(f)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"/>
          <p:cNvSpPr txBox="1"/>
          <p:nvPr>
            <p:ph idx="1" type="body"/>
          </p:nvPr>
        </p:nvSpPr>
        <p:spPr>
          <a:xfrm>
            <a:off x="310090" y="441463"/>
            <a:ext cx="5361840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1" lang="en-US" sz="2800"/>
              <a:t>With values that are spaced linearly in a specified interval</a:t>
            </a:r>
            <a:endParaRPr/>
          </a:p>
        </p:txBody>
      </p:sp>
      <p:sp>
        <p:nvSpPr>
          <p:cNvPr id="442" name="Google Shape;442;p12"/>
          <p:cNvSpPr txBox="1"/>
          <p:nvPr>
            <p:ph idx="2" type="body"/>
          </p:nvPr>
        </p:nvSpPr>
        <p:spPr>
          <a:xfrm>
            <a:off x="634769" y="1256566"/>
            <a:ext cx="4119468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g = np.linspace(0, 10, num=5)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print(g)</a:t>
            </a:r>
            <a:endParaRPr/>
          </a:p>
        </p:txBody>
      </p:sp>
      <p:sp>
        <p:nvSpPr>
          <p:cNvPr id="443" name="Google Shape;443;p12"/>
          <p:cNvSpPr txBox="1"/>
          <p:nvPr>
            <p:ph idx="5" type="body"/>
          </p:nvPr>
        </p:nvSpPr>
        <p:spPr>
          <a:xfrm>
            <a:off x="4585253" y="2619814"/>
            <a:ext cx="7606747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1" lang="en-US" sz="2800"/>
              <a:t>Contains a range of evenly spaced intervals</a:t>
            </a:r>
            <a:endParaRPr/>
          </a:p>
        </p:txBody>
      </p:sp>
      <p:sp>
        <p:nvSpPr>
          <p:cNvPr id="444" name="Google Shape;444;p12"/>
          <p:cNvSpPr txBox="1"/>
          <p:nvPr>
            <p:ph idx="6" type="body"/>
          </p:nvPr>
        </p:nvSpPr>
        <p:spPr>
          <a:xfrm>
            <a:off x="6578327" y="3454706"/>
            <a:ext cx="5348630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f = np.arange(2, 9, 2)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print(f)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"/>
          <p:cNvSpPr txBox="1"/>
          <p:nvPr>
            <p:ph idx="1" type="body"/>
          </p:nvPr>
        </p:nvSpPr>
        <p:spPr>
          <a:xfrm>
            <a:off x="0" y="169070"/>
            <a:ext cx="606353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1" lang="en-US" sz="2800" u="sng">
                <a:solidFill>
                  <a:srgbClr val="FFFF00"/>
                </a:solidFill>
              </a:rPr>
              <a:t>Sorting</a:t>
            </a:r>
            <a:endParaRPr/>
          </a:p>
        </p:txBody>
      </p:sp>
      <p:sp>
        <p:nvSpPr>
          <p:cNvPr id="450" name="Google Shape;450;p13"/>
          <p:cNvSpPr txBox="1"/>
          <p:nvPr>
            <p:ph idx="2" type="body"/>
          </p:nvPr>
        </p:nvSpPr>
        <p:spPr>
          <a:xfrm>
            <a:off x="255865" y="933852"/>
            <a:ext cx="5840135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arr = np.array([2, 1, 5, 3, 7, 4, 6, 8])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= np.sort(arr)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print(a)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</p:txBody>
      </p:sp>
      <p:sp>
        <p:nvSpPr>
          <p:cNvPr id="451" name="Google Shape;451;p13"/>
          <p:cNvSpPr txBox="1"/>
          <p:nvPr>
            <p:ph idx="5" type="body"/>
          </p:nvPr>
        </p:nvSpPr>
        <p:spPr>
          <a:xfrm>
            <a:off x="4706731" y="2809768"/>
            <a:ext cx="548742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1" lang="en-US" sz="2800" u="sng"/>
              <a:t>Other commands</a:t>
            </a:r>
            <a:endParaRPr/>
          </a:p>
        </p:txBody>
      </p:sp>
      <p:sp>
        <p:nvSpPr>
          <p:cNvPr id="452" name="Google Shape;452;p13"/>
          <p:cNvSpPr txBox="1"/>
          <p:nvPr>
            <p:ph idx="6" type="body"/>
          </p:nvPr>
        </p:nvSpPr>
        <p:spPr>
          <a:xfrm>
            <a:off x="3711081" y="3665841"/>
            <a:ext cx="8353368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argsort = an indirect sort along a specified axis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lexsort = an indirect stable sort on multiple keys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searchsorted = will find elements in a sorted array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partition = partial sort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"/>
          <p:cNvSpPr txBox="1"/>
          <p:nvPr>
            <p:ph type="title"/>
          </p:nvPr>
        </p:nvSpPr>
        <p:spPr>
          <a:xfrm>
            <a:off x="913795" y="-159016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 u="sng"/>
              <a:t>Concatenation</a:t>
            </a:r>
            <a:endParaRPr/>
          </a:p>
        </p:txBody>
      </p:sp>
      <p:sp>
        <p:nvSpPr>
          <p:cNvPr id="458" name="Google Shape;458;p14"/>
          <p:cNvSpPr txBox="1"/>
          <p:nvPr>
            <p:ph idx="1" type="body"/>
          </p:nvPr>
        </p:nvSpPr>
        <p:spPr>
          <a:xfrm>
            <a:off x="145409" y="1307824"/>
            <a:ext cx="5439332" cy="45098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 = np.array([1, 2, 3, 4])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 = np.array([5, 6, 7, 8])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arr = np.concatenate((a, b))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print(arr)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</p:txBody>
      </p:sp>
      <p:sp>
        <p:nvSpPr>
          <p:cNvPr id="459" name="Google Shape;459;p14"/>
          <p:cNvSpPr txBox="1"/>
          <p:nvPr>
            <p:ph idx="2" type="body"/>
          </p:nvPr>
        </p:nvSpPr>
        <p:spPr>
          <a:xfrm>
            <a:off x="6410716" y="1307824"/>
            <a:ext cx="5635875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chemeClr val="lt1"/>
                </a:solidFill>
              </a:rPr>
              <a:t>import numpy as np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np.array([[1, 2], [3, 4]])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np.array([[5, 6]])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arr = np.concatenate((x, y), axis=0)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print(arr)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 txBox="1"/>
          <p:nvPr>
            <p:ph type="title"/>
          </p:nvPr>
        </p:nvSpPr>
        <p:spPr>
          <a:xfrm>
            <a:off x="919119" y="171974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Knowing shape and size</a:t>
            </a:r>
            <a:endParaRPr/>
          </a:p>
        </p:txBody>
      </p:sp>
      <p:sp>
        <p:nvSpPr>
          <p:cNvPr id="465" name="Google Shape;465;p15"/>
          <p:cNvSpPr txBox="1"/>
          <p:nvPr>
            <p:ph idx="1" type="body"/>
          </p:nvPr>
        </p:nvSpPr>
        <p:spPr>
          <a:xfrm>
            <a:off x="1643270" y="1616765"/>
            <a:ext cx="8693426" cy="50692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array_example = np.array([[[0, 1, 2, 3],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7]],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[[0, 1, 2, 3],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7]],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[[0 ,1 ,2, 3],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0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"/>
          <p:cNvSpPr txBox="1"/>
          <p:nvPr/>
        </p:nvSpPr>
        <p:spPr>
          <a:xfrm>
            <a:off x="3657622" y="702366"/>
            <a:ext cx="4876755" cy="5652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= array_example.ndim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print(t)</a:t>
            </a:r>
            <a:endParaRPr/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 = array_example.size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print(u)</a:t>
            </a:r>
            <a:endParaRPr/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 = array_example.shape</a:t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print(v)</a:t>
            </a:r>
            <a:endParaRPr/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900" marR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Reshaping</a:t>
            </a:r>
            <a:endParaRPr/>
          </a:p>
        </p:txBody>
      </p:sp>
      <p:sp>
        <p:nvSpPr>
          <p:cNvPr id="476" name="Google Shape;476;p17"/>
          <p:cNvSpPr txBox="1"/>
          <p:nvPr>
            <p:ph idx="1" type="body"/>
          </p:nvPr>
        </p:nvSpPr>
        <p:spPr>
          <a:xfrm>
            <a:off x="1432657" y="2003142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Start with this:</a:t>
            </a:r>
            <a:endParaRPr/>
          </a:p>
        </p:txBody>
      </p:sp>
      <p:sp>
        <p:nvSpPr>
          <p:cNvPr id="477" name="Google Shape;477;p17"/>
          <p:cNvSpPr txBox="1"/>
          <p:nvPr>
            <p:ph idx="2" type="body"/>
          </p:nvPr>
        </p:nvSpPr>
        <p:spPr>
          <a:xfrm>
            <a:off x="1432657" y="2767924"/>
            <a:ext cx="3809693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 = np.arrange(6)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print(a)</a:t>
            </a:r>
            <a:endParaRPr/>
          </a:p>
        </p:txBody>
      </p:sp>
      <p:sp>
        <p:nvSpPr>
          <p:cNvPr id="478" name="Google Shape;478;p17"/>
          <p:cNvSpPr txBox="1"/>
          <p:nvPr>
            <p:ph idx="3" type="body"/>
          </p:nvPr>
        </p:nvSpPr>
        <p:spPr>
          <a:xfrm>
            <a:off x="7458359" y="2003142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Change it:</a:t>
            </a:r>
            <a:endParaRPr/>
          </a:p>
        </p:txBody>
      </p:sp>
      <p:sp>
        <p:nvSpPr>
          <p:cNvPr id="479" name="Google Shape;479;p17"/>
          <p:cNvSpPr txBox="1"/>
          <p:nvPr>
            <p:ph idx="4" type="body"/>
          </p:nvPr>
        </p:nvSpPr>
        <p:spPr>
          <a:xfrm>
            <a:off x="7458359" y="2956633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b = a.reshape(3, 2)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print(b)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"/>
          <p:cNvSpPr txBox="1"/>
          <p:nvPr>
            <p:ph idx="2" type="body"/>
          </p:nvPr>
        </p:nvSpPr>
        <p:spPr>
          <a:xfrm>
            <a:off x="595618" y="1068322"/>
            <a:ext cx="3870830" cy="48459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mport numpy as np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 = np.array([1, 2, 3])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b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data[1]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 = data[0:2]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= data[1:]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 = data[-2:]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b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print(a)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print(b)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print(c)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b="0"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print(d)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85" name="Google Shape;485;p18"/>
          <p:cNvSpPr txBox="1"/>
          <p:nvPr>
            <p:ph type="title"/>
          </p:nvPr>
        </p:nvSpPr>
        <p:spPr>
          <a:xfrm>
            <a:off x="919119" y="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u="sng"/>
              <a:t>Indexing and Slicing</a:t>
            </a:r>
            <a:endParaRPr/>
          </a:p>
        </p:txBody>
      </p:sp>
      <p:sp>
        <p:nvSpPr>
          <p:cNvPr id="486" name="Google Shape;486;p18"/>
          <p:cNvSpPr txBox="1"/>
          <p:nvPr/>
        </p:nvSpPr>
        <p:spPr>
          <a:xfrm>
            <a:off x="6014907" y="1068322"/>
            <a:ext cx="5998128" cy="48459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np.array([[1 , 2, 3, 4], [5, 6, 7, 8], [9, 10, 11, 12]])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print(a[a &lt; 5])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five_up = (a &gt;= 5)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print(a[five_up])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divisible_by_2 = a[a%2==0]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print(divisible_by_2)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u="sng"/>
              <a:t>Other functions </a:t>
            </a:r>
            <a:endParaRPr/>
          </a:p>
        </p:txBody>
      </p:sp>
      <p:sp>
        <p:nvSpPr>
          <p:cNvPr id="492" name="Google Shape;492;p19"/>
          <p:cNvSpPr txBox="1"/>
          <p:nvPr>
            <p:ph idx="1" type="body"/>
          </p:nvPr>
        </p:nvSpPr>
        <p:spPr>
          <a:xfrm>
            <a:off x="913795" y="2076450"/>
            <a:ext cx="4856841" cy="46431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Can use “&amp;” and “|” to get Booleans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np.nonzero() = select elements or indices from an array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np.vstack() = stack vertically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np.hstack() = stack horizontally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np.hsplit() = split arrays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.view() = create new array object that looks at same data as the original array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  <p:sp>
        <p:nvSpPr>
          <p:cNvPr id="493" name="Google Shape;493;p19"/>
          <p:cNvSpPr txBox="1"/>
          <p:nvPr>
            <p:ph idx="2" type="body"/>
          </p:nvPr>
        </p:nvSpPr>
        <p:spPr>
          <a:xfrm>
            <a:off x="6410716" y="2076450"/>
            <a:ext cx="4856841" cy="464313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copy() = complete copy of the array and its data.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Addition/Substraction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Multiplication/Division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Max/min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Sum/mean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Product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Standard diviation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</a:pPr>
            <a:r>
              <a:rPr lang="en-US"/>
              <a:t>Capstone check-in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 txBox="1"/>
          <p:nvPr>
            <p:ph type="title"/>
          </p:nvPr>
        </p:nvSpPr>
        <p:spPr>
          <a:xfrm>
            <a:off x="913795" y="-6152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Broadcasting</a:t>
            </a:r>
            <a:endParaRPr/>
          </a:p>
        </p:txBody>
      </p:sp>
      <p:sp>
        <p:nvSpPr>
          <p:cNvPr id="499" name="Google Shape;499;p20"/>
          <p:cNvSpPr txBox="1"/>
          <p:nvPr>
            <p:ph idx="1" type="body"/>
          </p:nvPr>
        </p:nvSpPr>
        <p:spPr>
          <a:xfrm>
            <a:off x="913795" y="1128494"/>
            <a:ext cx="10353762" cy="505419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>
                <a:solidFill>
                  <a:schemeClr val="lt1"/>
                </a:solidFill>
              </a:rPr>
              <a:t>A mechanism for performing math operations on arrays of unequal shapes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b="0" i="0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  <a:endParaRPr/>
          </a:p>
          <a:p>
            <a:pPr indent="-270000" lvl="1" marL="720000" rtl="0" algn="l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b="0" i="0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aligned dimensions have the same size</a:t>
            </a:r>
            <a:endParaRPr/>
          </a:p>
          <a:p>
            <a:pPr indent="-270000" lvl="1" marL="720000" rtl="0" algn="l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b="0" i="0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of the dimensions has a size of 1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b="0" i="0"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two arrays are broadcast-compatible if either of these conditions are satisfied for each pair of aligned dimensions.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/>
          <p:nvPr/>
        </p:nvSpPr>
        <p:spPr>
          <a:xfrm>
            <a:off x="2457977" y="461394"/>
            <a:ext cx="7877261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 shape-(3, 4) array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np.array([[-0. , -0.1, -0.2, -0.3],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[-0.4, -0.5, -0.6, -0.7],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[-0.8, -0.9, -1. , -1.1]])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 shape-(4,) array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np.array([1, 2, 3, 4])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multiplying a shape-(4,) array with a shape-(3, 4) array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`y` is multiplied by each row of `x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* 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array([[-0. , -0.2, -0.6, -1.2],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[-0.4, -1. , -1.8, -2.8],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[-0.8, -1.8, -3. , -4.4]])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"/>
          <p:cNvSpPr txBox="1"/>
          <p:nvPr>
            <p:ph type="title"/>
          </p:nvPr>
        </p:nvSpPr>
        <p:spPr>
          <a:xfrm>
            <a:off x="2906012" y="-72222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"/>
              <a:buNone/>
            </a:pPr>
            <a:r>
              <a:rPr b="1" lang="en-US" sz="6600"/>
              <a:t>Matplotlib</a:t>
            </a:r>
            <a:endParaRPr/>
          </a:p>
        </p:txBody>
      </p:sp>
      <p:sp>
        <p:nvSpPr>
          <p:cNvPr id="510" name="Google Shape;510;p22"/>
          <p:cNvSpPr txBox="1"/>
          <p:nvPr>
            <p:ph idx="1" type="body"/>
          </p:nvPr>
        </p:nvSpPr>
        <p:spPr>
          <a:xfrm>
            <a:off x="104862" y="1266248"/>
            <a:ext cx="11982275" cy="53018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 comprehension library for creating static, animated and interactive visualizations in Python.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b="1" lang="en-US" sz="2800">
                <a:solidFill>
                  <a:srgbClr val="FFFF00"/>
                </a:solidFill>
              </a:rPr>
              <a:t>Makes easy things easy and hard things possible.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Create publication quality plots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Make interactive figures that can zoom, pan and update.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Customize visual style and layout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Export to many file formats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Embed in JupyterLab and Graphical User Interfaces</a:t>
            </a:r>
            <a:endParaRPr/>
          </a:p>
          <a:p>
            <a:pPr indent="-285750" lvl="0" marL="28575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Use a rich array of third-party packages built on it.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939" y="9939"/>
            <a:ext cx="6848061" cy="684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/>
          <p:nvPr>
            <p:ph type="title"/>
          </p:nvPr>
        </p:nvSpPr>
        <p:spPr>
          <a:xfrm>
            <a:off x="913795" y="-118188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Types of Visuals</a:t>
            </a:r>
            <a:endParaRPr/>
          </a:p>
        </p:txBody>
      </p:sp>
      <p:pic>
        <p:nvPicPr>
          <p:cNvPr descr="Graphical user interface&#10;&#10;Description automatically generated with medium confidence" id="521" name="Google Shape;52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1" y="1143684"/>
            <a:ext cx="5677408" cy="44042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Graphical user interface, application&#10;&#10;Description automatically generated" id="522" name="Google Shape;522;p2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311" y="2404820"/>
            <a:ext cx="6328689" cy="44531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diagram&#10;&#10;Description automatically generated with medium confidence" id="527" name="Google Shape;52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47098" cy="45535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Graphical user interface, application&#10;&#10;Description automatically generated" id="528" name="Google Shape;528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6554" y="3928189"/>
            <a:ext cx="6589766" cy="292981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 txBox="1"/>
          <p:nvPr>
            <p:ph type="title"/>
          </p:nvPr>
        </p:nvSpPr>
        <p:spPr>
          <a:xfrm>
            <a:off x="919119" y="139816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Customize – Customize - Customize</a:t>
            </a:r>
            <a:endParaRPr/>
          </a:p>
        </p:txBody>
      </p:sp>
      <p:pic>
        <p:nvPicPr>
          <p:cNvPr descr="Table&#10;&#10;Description automatically generated" id="534" name="Google Shape;5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4" y="1397116"/>
            <a:ext cx="5053013" cy="5331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35" name="Google Shape;5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833" y="1160267"/>
            <a:ext cx="4210048" cy="569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40" name="Google Shape;5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330" y="340518"/>
            <a:ext cx="8675339" cy="617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545" name="Google Shape;5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390" y="1235868"/>
            <a:ext cx="8375220" cy="438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775" y="2041325"/>
            <a:ext cx="9114447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330" y="4311852"/>
            <a:ext cx="10497335" cy="59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5878" y="3086101"/>
            <a:ext cx="10160240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4385" y="996549"/>
            <a:ext cx="7123228" cy="595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ms = markersize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 = marker edge color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= marker face color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What is NumPy?</a:t>
            </a:r>
            <a:endParaRPr/>
          </a:p>
        </p:txBody>
      </p:sp>
      <p:grpSp>
        <p:nvGrpSpPr>
          <p:cNvPr id="355" name="Google Shape;355;p3"/>
          <p:cNvGrpSpPr/>
          <p:nvPr/>
        </p:nvGrpSpPr>
        <p:grpSpPr>
          <a:xfrm>
            <a:off x="918628" y="2503290"/>
            <a:ext cx="10345218" cy="2861068"/>
            <a:chOff x="4228" y="426840"/>
            <a:chExt cx="10345218" cy="2861068"/>
          </a:xfrm>
        </p:grpSpPr>
        <p:sp>
          <p:nvSpPr>
            <p:cNvPr id="356" name="Google Shape;356;p3"/>
            <p:cNvSpPr/>
            <p:nvPr/>
          </p:nvSpPr>
          <p:spPr>
            <a:xfrm>
              <a:off x="1007868" y="426840"/>
              <a:ext cx="1080843" cy="108084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228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 txBox="1"/>
            <p:nvPr/>
          </p:nvSpPr>
          <p:spPr>
            <a:xfrm>
              <a:off x="4228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228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 txBox="1"/>
            <p:nvPr/>
          </p:nvSpPr>
          <p:spPr>
            <a:xfrm>
              <a:off x="4228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Python</a:t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636415" y="426840"/>
              <a:ext cx="1080843" cy="108084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632774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 txBox="1"/>
            <p:nvPr/>
          </p:nvSpPr>
          <p:spPr>
            <a:xfrm>
              <a:off x="3632774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Module</a:t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632774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3632774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 source and used in almost every field of science and engineering.</a:t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8264962" y="426840"/>
              <a:ext cx="1080843" cy="108084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261321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 txBox="1"/>
            <p:nvPr/>
          </p:nvSpPr>
          <p:spPr>
            <a:xfrm>
              <a:off x="7261321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Used With</a:t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7261321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 txBox="1"/>
            <p:nvPr/>
          </p:nvSpPr>
          <p:spPr>
            <a:xfrm>
              <a:off x="7261321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Pandas, SciPy, Matplotlib,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Scikit-learn, scikit-image and other data science/science Python packages.</a:t>
              </a:r>
              <a:endParaRPr/>
            </a:p>
          </p:txBody>
        </p:sp>
      </p:grpSp>
      <p:sp>
        <p:nvSpPr>
          <p:cNvPr id="371" name="Google Shape;371;p3"/>
          <p:cNvSpPr txBox="1"/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universal standard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/>
          <p:nvPr>
            <p:ph idx="1" type="body"/>
          </p:nvPr>
        </p:nvSpPr>
        <p:spPr>
          <a:xfrm>
            <a:off x="1064071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US" sz="3600" u="sng"/>
              <a:t>You need to install it</a:t>
            </a:r>
            <a:endParaRPr/>
          </a:p>
        </p:txBody>
      </p:sp>
      <p:sp>
        <p:nvSpPr>
          <p:cNvPr id="560" name="Google Shape;560;p30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In your terminal, type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pip install matplotlib</a:t>
            </a:r>
            <a:endParaRPr/>
          </a:p>
        </p:txBody>
      </p:sp>
      <p:sp>
        <p:nvSpPr>
          <p:cNvPr id="561" name="Google Shape;561;p30"/>
          <p:cNvSpPr txBox="1"/>
          <p:nvPr>
            <p:ph idx="3" type="body"/>
          </p:nvPr>
        </p:nvSpPr>
        <p:spPr>
          <a:xfrm>
            <a:off x="6363166" y="1779651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US" sz="3600" u="sng"/>
              <a:t>You need to import it</a:t>
            </a:r>
            <a:endParaRPr/>
          </a:p>
        </p:txBody>
      </p:sp>
      <p:sp>
        <p:nvSpPr>
          <p:cNvPr id="562" name="Google Shape;562;p30"/>
          <p:cNvSpPr txBox="1"/>
          <p:nvPr>
            <p:ph idx="4" type="body"/>
          </p:nvPr>
        </p:nvSpPr>
        <p:spPr>
          <a:xfrm>
            <a:off x="6137673" y="2702102"/>
            <a:ext cx="5020450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matplotlib.pyplot as plt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</p:txBody>
      </p:sp>
      <p:sp>
        <p:nvSpPr>
          <p:cNvPr id="563" name="Google Shape;563;p30"/>
          <p:cNvSpPr txBox="1"/>
          <p:nvPr>
            <p:ph type="title"/>
          </p:nvPr>
        </p:nvSpPr>
        <p:spPr>
          <a:xfrm>
            <a:off x="159026" y="5471561"/>
            <a:ext cx="118872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ALSO – pip install jupyter notebook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/>
          <p:nvPr>
            <p:ph type="title"/>
          </p:nvPr>
        </p:nvSpPr>
        <p:spPr>
          <a:xfrm>
            <a:off x="899241" y="19215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What is Jupyter Notebook?</a:t>
            </a:r>
            <a:endParaRPr/>
          </a:p>
        </p:txBody>
      </p:sp>
      <p:sp>
        <p:nvSpPr>
          <p:cNvPr id="569" name="Google Shape;569;p31"/>
          <p:cNvSpPr txBox="1"/>
          <p:nvPr>
            <p:ph idx="1" type="body"/>
          </p:nvPr>
        </p:nvSpPr>
        <p:spPr>
          <a:xfrm>
            <a:off x="119270" y="1559615"/>
            <a:ext cx="11913704" cy="45893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Jupyter notebook combines two components: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 web application: a browser-based tool for interactive authoring of documents which combine explanatory text, mathematics, computations and their rich media output.</a:t>
            </a:r>
            <a:endParaRPr/>
          </a:p>
          <a:p>
            <a:pPr indent="-203764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Notebook documents: a representation of all content visible in the web application, including inputs and outputs of the computations, explanatory text, mathematics, images, and rich media representations of objects.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"/>
          <p:cNvSpPr txBox="1"/>
          <p:nvPr>
            <p:ph type="title"/>
          </p:nvPr>
        </p:nvSpPr>
        <p:spPr>
          <a:xfrm>
            <a:off x="913794" y="-477080"/>
            <a:ext cx="10364411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b="1" lang="en-US" sz="4400"/>
              <a:t>How to start the Jupyter Notebook Server</a:t>
            </a:r>
            <a:endParaRPr/>
          </a:p>
        </p:txBody>
      </p:sp>
      <p:sp>
        <p:nvSpPr>
          <p:cNvPr id="575" name="Google Shape;575;p32"/>
          <p:cNvSpPr txBox="1"/>
          <p:nvPr>
            <p:ph idx="2" type="body"/>
          </p:nvPr>
        </p:nvSpPr>
        <p:spPr>
          <a:xfrm>
            <a:off x="1364974" y="433879"/>
            <a:ext cx="9819861" cy="230229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chemeClr val="lt1"/>
                </a:solidFill>
              </a:rPr>
              <a:t>Type in jupyter notebook in your terminal and press enter</a:t>
            </a:r>
            <a:endParaRPr/>
          </a:p>
        </p:txBody>
      </p:sp>
      <p:pic>
        <p:nvPicPr>
          <p:cNvPr descr="Graphical user interface, text, application, email&#10;&#10;Description automatically generated" id="576" name="Google Shape;576;p3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974" y="2398376"/>
            <a:ext cx="9224010" cy="43653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77" name="Google Shape;577;p32"/>
          <p:cNvSpPr/>
          <p:nvPr/>
        </p:nvSpPr>
        <p:spPr>
          <a:xfrm>
            <a:off x="5830957" y="728870"/>
            <a:ext cx="609600" cy="90114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582" name="Google Shape;5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852612"/>
            <a:ext cx="116395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 txBox="1"/>
          <p:nvPr>
            <p:ph type="title"/>
          </p:nvPr>
        </p:nvSpPr>
        <p:spPr>
          <a:xfrm>
            <a:off x="0" y="2800350"/>
            <a:ext cx="3909391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lang="en-US"/>
              <a:t>Example One </a:t>
            </a:r>
            <a:br>
              <a:rPr b="1" lang="en-US"/>
            </a:br>
            <a:r>
              <a:rPr b="1" lang="en-US"/>
              <a:t>your first graph</a:t>
            </a:r>
            <a:endParaRPr/>
          </a:p>
        </p:txBody>
      </p:sp>
      <p:sp>
        <p:nvSpPr>
          <p:cNvPr id="588" name="Google Shape;588;p34"/>
          <p:cNvSpPr txBox="1"/>
          <p:nvPr/>
        </p:nvSpPr>
        <p:spPr>
          <a:xfrm>
            <a:off x="3803375" y="341211"/>
            <a:ext cx="8256104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[1,2,3]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[2,4,1]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corresponding y axis values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plt.plot(x, y)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plt.xlabel('x - axis')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plt.ylabel('y - axis')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plt.title('My first graph!')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5"/>
          <p:cNvSpPr txBox="1"/>
          <p:nvPr>
            <p:ph type="title"/>
          </p:nvPr>
        </p:nvSpPr>
        <p:spPr>
          <a:xfrm>
            <a:off x="913795" y="95242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Example Two</a:t>
            </a:r>
            <a:endParaRPr/>
          </a:p>
        </p:txBody>
      </p:sp>
      <p:pic>
        <p:nvPicPr>
          <p:cNvPr descr="Graphical user interface, text, application, email&#10;&#10;Description automatically generated" id="594" name="Google Shape;5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825" y="1903343"/>
            <a:ext cx="9609839" cy="1925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595" name="Google Shape;59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824" y="4029074"/>
            <a:ext cx="9616971" cy="17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 txBox="1"/>
          <p:nvPr>
            <p:ph type="title"/>
          </p:nvPr>
        </p:nvSpPr>
        <p:spPr>
          <a:xfrm>
            <a:off x="1295401" y="1761067"/>
            <a:ext cx="9590550" cy="3490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/>
              <a:t>Open VSCode</a:t>
            </a:r>
            <a:br>
              <a:rPr lang="en-US"/>
            </a:br>
            <a:r>
              <a:rPr lang="en-US"/>
              <a:t>make sure you are in the right directory</a:t>
            </a:r>
            <a:br>
              <a:rPr lang="en-US"/>
            </a:br>
            <a:r>
              <a:rPr lang="en-US"/>
              <a:t>initialize jupyter notebook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 txBox="1"/>
          <p:nvPr>
            <p:ph type="title"/>
          </p:nvPr>
        </p:nvSpPr>
        <p:spPr>
          <a:xfrm>
            <a:off x="-903824" y="1662108"/>
            <a:ext cx="4972655" cy="31623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Example </a:t>
            </a:r>
            <a:br>
              <a:rPr b="1" lang="en-US"/>
            </a:br>
            <a:r>
              <a:rPr b="1" lang="en-US"/>
              <a:t>Three</a:t>
            </a:r>
            <a:endParaRPr/>
          </a:p>
        </p:txBody>
      </p:sp>
      <p:pic>
        <p:nvPicPr>
          <p:cNvPr descr="Chart, scatter chart&#10;&#10;Description automatically generated" id="606" name="Google Shape;606;p37"/>
          <p:cNvPicPr preferRelativeResize="0"/>
          <p:nvPr/>
        </p:nvPicPr>
        <p:blipFill rotWithShape="1">
          <a:blip r:embed="rId3">
            <a:alphaModFix/>
          </a:blip>
          <a:srcRect b="0" l="0" r="31656" t="0"/>
          <a:stretch/>
        </p:blipFill>
        <p:spPr>
          <a:xfrm>
            <a:off x="3922842" y="460852"/>
            <a:ext cx="7845088" cy="593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8"/>
          <p:cNvSpPr txBox="1"/>
          <p:nvPr>
            <p:ph type="title"/>
          </p:nvPr>
        </p:nvSpPr>
        <p:spPr>
          <a:xfrm>
            <a:off x="0" y="2026439"/>
            <a:ext cx="3786793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Example </a:t>
            </a:r>
            <a:br>
              <a:rPr b="1" lang="en-US"/>
            </a:br>
            <a:r>
              <a:rPr b="1" lang="en-US"/>
              <a:t>Four</a:t>
            </a:r>
            <a:endParaRPr/>
          </a:p>
        </p:txBody>
      </p:sp>
      <p:pic>
        <p:nvPicPr>
          <p:cNvPr descr="Graphical user interface, chart, histogram&#10;&#10;Description automatically generated with medium confidence" id="612" name="Google Shape;612;p38"/>
          <p:cNvPicPr preferRelativeResize="0"/>
          <p:nvPr/>
        </p:nvPicPr>
        <p:blipFill rotWithShape="1">
          <a:blip r:embed="rId3">
            <a:alphaModFix/>
          </a:blip>
          <a:srcRect b="0" l="0" r="22690" t="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/>
          <p:nvPr>
            <p:ph type="title"/>
          </p:nvPr>
        </p:nvSpPr>
        <p:spPr>
          <a:xfrm>
            <a:off x="0" y="1760054"/>
            <a:ext cx="3786793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Example </a:t>
            </a:r>
            <a:br>
              <a:rPr b="1" lang="en-US"/>
            </a:br>
            <a:r>
              <a:rPr b="1" lang="en-US"/>
              <a:t>Five</a:t>
            </a:r>
            <a:endParaRPr/>
          </a:p>
        </p:txBody>
      </p:sp>
      <p:pic>
        <p:nvPicPr>
          <p:cNvPr descr="Chart, scatter chart&#10;&#10;Description automatically generated" id="618" name="Google Shape;6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252" y="70449"/>
            <a:ext cx="9130748" cy="67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What it does</a:t>
            </a:r>
            <a:endParaRPr/>
          </a:p>
        </p:txBody>
      </p:sp>
      <p:sp>
        <p:nvSpPr>
          <p:cNvPr id="377" name="Google Shape;377;p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It contains a multidimensional array and matrix data structures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Provides a ndarray (a homogeneous n-dimensional array object) with methods to efficiently operate on it.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Performs a wide variety of mathematical operations on arrays.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Adds powerful data structures to Python that guarantee efficient calculations with arrays and matrices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Supplies an enormous library of high-level mathematical functions that operate on these arrays and matrices.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"/>
          <p:cNvSpPr txBox="1"/>
          <p:nvPr>
            <p:ph type="title"/>
          </p:nvPr>
        </p:nvSpPr>
        <p:spPr>
          <a:xfrm>
            <a:off x="4100513" y="-400050"/>
            <a:ext cx="3786793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Example </a:t>
            </a:r>
            <a:br>
              <a:rPr b="1" lang="en-US"/>
            </a:br>
            <a:r>
              <a:rPr b="1" lang="en-US"/>
              <a:t>Six</a:t>
            </a:r>
            <a:endParaRPr/>
          </a:p>
        </p:txBody>
      </p:sp>
      <p:pic>
        <p:nvPicPr>
          <p:cNvPr id="624" name="Google Shape;6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613" y="1757155"/>
            <a:ext cx="10882303" cy="498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"/>
          <p:cNvSpPr txBox="1"/>
          <p:nvPr>
            <p:ph type="title"/>
          </p:nvPr>
        </p:nvSpPr>
        <p:spPr>
          <a:xfrm>
            <a:off x="-2274655" y="193481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Example Seven</a:t>
            </a:r>
            <a:endParaRPr/>
          </a:p>
        </p:txBody>
      </p:sp>
      <p:sp>
        <p:nvSpPr>
          <p:cNvPr id="630" name="Google Shape;630;p41"/>
          <p:cNvSpPr txBox="1"/>
          <p:nvPr/>
        </p:nvSpPr>
        <p:spPr>
          <a:xfrm>
            <a:off x="6096000" y="117693"/>
            <a:ext cx="7209183" cy="674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[1, 2, 3, 4,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 = [0, 0.6, 0.2, 15, 10, 8, 16, 21]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 is for circles and r is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for 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plt.plot(b, "or")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plt.plot(list(range(0, 22, 3)))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x-axis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plt.xlabel('Day -&gt;')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y-axis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plt.ylabel('Temp -&gt;')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 txBox="1"/>
          <p:nvPr/>
        </p:nvSpPr>
        <p:spPr>
          <a:xfrm>
            <a:off x="3127514" y="0"/>
            <a:ext cx="7301948" cy="674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[4, 2, 6, 8, 3, 20, 13, 15]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plt.plot(c, label = '4th Rep')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 = plt.gca() </a:t>
            </a: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get current axes command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get command over the individual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boundary line of the graph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ax.spines['right'].set_visible(False)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ax.spines['top'].set_visible(False)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range or the bounds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left boundary line to fixed range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ax.spines['left'].set_bounds(-3, 40)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interval by  which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x-axis set the marks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plt.xticks(list(range(-3, 10)))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/>
          <p:nvPr/>
        </p:nvSpPr>
        <p:spPr>
          <a:xfrm>
            <a:off x="1603513" y="243512"/>
            <a:ext cx="8163339" cy="637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intervals by which y-axis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marks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plt.yticks(list(range(-3, 20, 3)))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legend denotes that what color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signifies what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ax.legend(['1st Rep', '2nd Rep', '3rd Rep', '4th Rep'])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annotate command helps to write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ON THE GRAPH any text xy denotes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position on the graph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plt.annotate('Temperature V / s Days', xy = (1.01, -2.15))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gives a title to the Graph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plt.title('All Features Discussed')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 txBox="1"/>
          <p:nvPr/>
        </p:nvSpPr>
        <p:spPr>
          <a:xfrm>
            <a:off x="216755" y="217170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Eight</a:t>
            </a:r>
            <a:endParaRPr/>
          </a:p>
        </p:txBody>
      </p:sp>
      <p:sp>
        <p:nvSpPr>
          <p:cNvPr id="646" name="Google Shape;646;p44"/>
          <p:cNvSpPr txBox="1"/>
          <p:nvPr/>
        </p:nvSpPr>
        <p:spPr>
          <a:xfrm>
            <a:off x="4333461" y="797510"/>
            <a:ext cx="8123583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[1, 2, 3, 4,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 = [0, 0.6, 0.2, 15, 10, 8, 16, 21]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[4, 2, 6, 8, 3, 20, 13, 15]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use fig whenever u want the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output in a new window also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specify the window size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want ans to be displayed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 = plt.figure(figsize =(10, 10))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/>
          <p:nvPr/>
        </p:nvSpPr>
        <p:spPr>
          <a:xfrm>
            <a:off x="3246784" y="304801"/>
            <a:ext cx="6255026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creating multiple plots in 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single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 = plt.subplot(2, 2, 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 = plt.subplot(2, 2, 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 = plt.subplot(2, 2, 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 = plt.subplot(2, 2, 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sub1.plot(a, 'sb')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sets how the display subplot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 advances by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within the specified range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sub1.set_xticks(list(range(0, 10, 1)))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sub1.set_title('1st Rep')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sub2.plot(b, 'or')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/>
          <p:nvPr/>
        </p:nvSpPr>
        <p:spPr>
          <a:xfrm>
            <a:off x="2537791" y="717494"/>
            <a:ext cx="7116418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sets how the display subplot x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values advances by 2 within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specified range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sub2.set_xticks(list(range(0, 10, 2)))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sub2.set_title('2nd Rep')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can directly pass a list in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instead adding the reference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sub3.plot(list(range(0, 22, 3)), 'vg')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sub3.set_xticks(list(range(0, 10, 1)))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sub3.set_title('3rd Rep')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 txBox="1"/>
          <p:nvPr/>
        </p:nvSpPr>
        <p:spPr>
          <a:xfrm>
            <a:off x="2782957" y="834888"/>
            <a:ext cx="7620000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sub4.plot(c, 'Dm')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similarly we can set the ticks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y-axis range(start(inclusive),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end(exclusive), step)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sub4.set_yticks(list(range(0, 24, 2)))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sub4.set_title('4th Rep')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without writing plt.show() no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will be visible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 txBox="1"/>
          <p:nvPr/>
        </p:nvSpPr>
        <p:spPr>
          <a:xfrm>
            <a:off x="4068417" y="366623"/>
            <a:ext cx="7845287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line 1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x1 = [1,2,3]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y1 = [2,4,1]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line 1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plt.plot(x1, y1, label = "line 1")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line 2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x2 = [1,2,3]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y2 = [4,1,3]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line 2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plt.plot(x2, y2, label = "line 2")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67" name="Google Shape;667;p48"/>
          <p:cNvSpPr txBox="1"/>
          <p:nvPr/>
        </p:nvSpPr>
        <p:spPr>
          <a:xfrm>
            <a:off x="216755" y="217170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Nine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9"/>
          <p:cNvSpPr txBox="1"/>
          <p:nvPr/>
        </p:nvSpPr>
        <p:spPr>
          <a:xfrm>
            <a:off x="3710609" y="662608"/>
            <a:ext cx="804407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plt.xlabel('x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plt.ylabel('y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plt.title('Two lines on same graph!')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show a legend on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plt.legend()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"/>
          <p:cNvSpPr txBox="1"/>
          <p:nvPr>
            <p:ph type="title"/>
          </p:nvPr>
        </p:nvSpPr>
        <p:spPr>
          <a:xfrm>
            <a:off x="913795" y="251791"/>
            <a:ext cx="10353762" cy="13282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All about Arrays</a:t>
            </a:r>
            <a:endParaRPr/>
          </a:p>
        </p:txBody>
      </p:sp>
      <p:sp>
        <p:nvSpPr>
          <p:cNvPr id="383" name="Google Shape;383;p5"/>
          <p:cNvSpPr txBox="1"/>
          <p:nvPr>
            <p:ph idx="2" type="body"/>
          </p:nvPr>
        </p:nvSpPr>
        <p:spPr>
          <a:xfrm>
            <a:off x="1046013" y="1855153"/>
            <a:ext cx="4764764" cy="38904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Usually a fixed-size container of items of the same type and size.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number of dimensions and items in an array is defined by its shape.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</a:t>
            </a:r>
            <a:r>
              <a:rPr b="1" lang="en-US"/>
              <a:t>shape</a:t>
            </a:r>
            <a:r>
              <a:rPr lang="en-US"/>
              <a:t> is a tuple of non-negative integers that specify the sizes of each dimension.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</a:t>
            </a:r>
            <a:r>
              <a:rPr b="1" lang="en-US"/>
              <a:t>rank</a:t>
            </a:r>
            <a:r>
              <a:rPr lang="en-US"/>
              <a:t> of the array is the number of dimensions.</a:t>
            </a:r>
            <a:endParaRPr/>
          </a:p>
        </p:txBody>
      </p:sp>
      <p:sp>
        <p:nvSpPr>
          <p:cNvPr id="384" name="Google Shape;384;p5"/>
          <p:cNvSpPr txBox="1"/>
          <p:nvPr>
            <p:ph idx="4" type="body"/>
          </p:nvPr>
        </p:nvSpPr>
        <p:spPr>
          <a:xfrm>
            <a:off x="6363167" y="1855153"/>
            <a:ext cx="4779581" cy="3890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A central data structure of the NumPy library. 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A grid of values and it contains information about raw data, how to locate an element and how to interpret it.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grid has elements that can be indexed in various ways.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elements are all the same, referred to as the array </a:t>
            </a:r>
            <a:r>
              <a:rPr b="1" i="1" lang="en-US"/>
              <a:t>dtype</a:t>
            </a:r>
            <a:endParaRPr b="1" i="1"/>
          </a:p>
          <a:p>
            <a:pPr indent="-225989" lvl="0" marL="342900" rtl="0" algn="l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/>
        </p:nvSpPr>
        <p:spPr>
          <a:xfrm>
            <a:off x="-326584" y="55225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Ten</a:t>
            </a:r>
            <a:endParaRPr/>
          </a:p>
        </p:txBody>
      </p:sp>
      <p:sp>
        <p:nvSpPr>
          <p:cNvPr id="678" name="Google Shape;678;p50"/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[1,2,3,4,5,6]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corresponding y axis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[2,4,1,5,2,6]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plt.plot(x, y, color='green', linestyle='dashed', linewidth = 3,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marker='o', markerfacecolor='blue', markersize=12)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1"/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x and y axis range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plt.ylim(1,8)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plt.xlim(1,8)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plt.xlabel('x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plt.ylabel('y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plt.title('Some cool customizations!')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x-coordinates of left sides of bars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= [1, 2, 3, 4,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heights of bars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height = [10, 24, 36, 40,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labels for bars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tick_label = ['one', 'two', 'three', 'four', 'five']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89" name="Google Shape;689;p52"/>
          <p:cNvSpPr txBox="1"/>
          <p:nvPr/>
        </p:nvSpPr>
        <p:spPr>
          <a:xfrm>
            <a:off x="-326584" y="55225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Eleven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3"/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a bar chart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plt.bar(left, height, tick_label = tick_label,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width = 0.8, color = ['red', 'green'])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x-axis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plt.xlabel('x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y-axis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plt.ylabel('y - axis')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 title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plt.title('My bar chart!')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4"/>
          <p:cNvSpPr txBox="1"/>
          <p:nvPr/>
        </p:nvSpPr>
        <p:spPr>
          <a:xfrm>
            <a:off x="-326584" y="55225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Twelve</a:t>
            </a:r>
            <a:endParaRPr/>
          </a:p>
        </p:txBody>
      </p:sp>
      <p:sp>
        <p:nvSpPr>
          <p:cNvPr id="700" name="Google Shape;700;p54"/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frequencies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ages = [2,5,70,40,30,45,50,45,43,40,44,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60,7,13,57,18,90,77,32,21,20,40]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ranges and no. of intervals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 = (0, 100)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 = 10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a histogram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plt.hist(ages, bins, range, color = 'green',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histtype = 'bar', rwidth = 0.8)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x-axis label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plt.xlabel('age')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frequency label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plt.ylabel('No. of people')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 title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plt.title('My histogram')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 txBox="1"/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Thirteen</a:t>
            </a:r>
            <a:endParaRPr/>
          </a:p>
        </p:txBody>
      </p:sp>
      <p:sp>
        <p:nvSpPr>
          <p:cNvPr id="711" name="Google Shape;711;p56"/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activities = ['eat', 'sleep', 'work', 'play’]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# defining labels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slices = [3, 7, 8, 6]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# portion covered by each label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colors = ['r', 'y', 'g', 'b’]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color for each label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pie chart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plt.pie(slices, labels = activities, colors=colors,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startangle=90, shadow = True, explode = (0, 0, 0.1, 0),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radius = 1.2, autopct = '%1.1f%%')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plt.legend()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plotting legend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showing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7"/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importing the required modules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x -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np.arange(0, 2*(np.pi), 0.1)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corresponding y -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np.sin(x)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plt.plot(x, 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0" y="2482297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Fourteen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8"/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ypoints = np.array([3, 8, 1, 10, 5, 7])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plt.plot(ypoints)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  <p:sp>
        <p:nvSpPr>
          <p:cNvPr id="723" name="Google Shape;723;p58"/>
          <p:cNvSpPr txBox="1"/>
          <p:nvPr/>
        </p:nvSpPr>
        <p:spPr>
          <a:xfrm>
            <a:off x="0" y="2482297"/>
            <a:ext cx="4116706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 sz="4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Fifteen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/>
          <p:nvPr>
            <p:ph type="title"/>
          </p:nvPr>
        </p:nvSpPr>
        <p:spPr>
          <a:xfrm>
            <a:off x="913795" y="156594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/>
              <a:t>Draw a line in a diagram from position (1, 3) to position (8,10)</a:t>
            </a:r>
            <a:endParaRPr/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431063" y="1600899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matplotlib.pyplot as plt</a:t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xpoints = np.array([1, 8])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ypoints = np.array([3,10]) 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plt.plot(xpoints, ypoints)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/>
          <p:nvPr>
            <p:ph type="title"/>
          </p:nvPr>
        </p:nvSpPr>
        <p:spPr>
          <a:xfrm>
            <a:off x="919119" y="1744910"/>
            <a:ext cx="10353762" cy="231274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Biggest difference between Python lists and NumPy arrays:</a:t>
            </a:r>
            <a:br>
              <a:rPr lang="en-US"/>
            </a:br>
            <a:r>
              <a:rPr lang="en-US"/>
              <a:t>NumPy arrays are homogeneous</a:t>
            </a: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675927" y="3884102"/>
            <a:ext cx="1233182" cy="143451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"/>
          <p:cNvSpPr txBox="1"/>
          <p:nvPr/>
        </p:nvSpPr>
        <p:spPr>
          <a:xfrm>
            <a:off x="6354661" y="5343786"/>
            <a:ext cx="38757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the same or a similar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kind or nature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"/>
          <p:cNvSpPr txBox="1"/>
          <p:nvPr>
            <p:ph type="title"/>
          </p:nvPr>
        </p:nvSpPr>
        <p:spPr>
          <a:xfrm>
            <a:off x="913795" y="156594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/>
              <a:t>Draw 2 points in a diagram from position     (1, 3) to position (8,10)</a:t>
            </a:r>
            <a:endParaRPr/>
          </a:p>
        </p:txBody>
      </p:sp>
      <p:sp>
        <p:nvSpPr>
          <p:cNvPr id="735" name="Google Shape;735;p60"/>
          <p:cNvSpPr txBox="1"/>
          <p:nvPr>
            <p:ph idx="1" type="body"/>
          </p:nvPr>
        </p:nvSpPr>
        <p:spPr>
          <a:xfrm>
            <a:off x="3431063" y="1600899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matplotlib.pyplot as plt</a:t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xpoints = np.array([1, 8])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ypoints = np.array([3,10]) 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plt.plot(xpoints, ypoints, ‘o’)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/>
          <p:nvPr>
            <p:ph type="title"/>
          </p:nvPr>
        </p:nvSpPr>
        <p:spPr>
          <a:xfrm>
            <a:off x="913795" y="29920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/>
              <a:t>Draw a line in a diagram from </a:t>
            </a:r>
            <a:br>
              <a:rPr lang="en-US"/>
            </a:br>
            <a:r>
              <a:rPr lang="en-US"/>
              <a:t>position (1, 3) to (2, 8) then to (6, 1) and </a:t>
            </a:r>
            <a:br>
              <a:rPr lang="en-US"/>
            </a:br>
            <a:r>
              <a:rPr lang="en-US"/>
              <a:t>finally to position (8,10)</a:t>
            </a:r>
            <a:endParaRPr/>
          </a:p>
        </p:txBody>
      </p:sp>
      <p:sp>
        <p:nvSpPr>
          <p:cNvPr id="741" name="Google Shape;741;p61"/>
          <p:cNvSpPr txBox="1"/>
          <p:nvPr>
            <p:ph idx="1" type="body"/>
          </p:nvPr>
        </p:nvSpPr>
        <p:spPr>
          <a:xfrm>
            <a:off x="3431063" y="1860958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matplotlib.pyplot as plt</a:t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xpoints = np.array([1, 8])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ypoints = np.array([3,10]) 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>
              <a:solidFill>
                <a:srgbClr val="FFFF00"/>
              </a:solidFill>
            </a:endParaRPr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plt.plot(xpoints, ypoints, ‘o’)</a:t>
            </a:r>
            <a:endParaRPr/>
          </a:p>
          <a:p>
            <a:pPr indent="0" lvl="0" marL="36900" rtl="0" algn="l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plt.show()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2"/>
          <p:cNvSpPr txBox="1"/>
          <p:nvPr>
            <p:ph type="ctrTitle"/>
          </p:nvPr>
        </p:nvSpPr>
        <p:spPr>
          <a:xfrm>
            <a:off x="565150" y="768334"/>
            <a:ext cx="5066001" cy="2866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Plotting &amp; Practice with Pandas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Plotting directly from a .csv</a:t>
            </a:r>
            <a:endParaRPr/>
          </a:p>
        </p:txBody>
      </p:sp>
      <p:sp>
        <p:nvSpPr>
          <p:cNvPr id="752" name="Google Shape;752;p63"/>
          <p:cNvSpPr txBox="1"/>
          <p:nvPr>
            <p:ph idx="1" type="body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import matplotlib.pyplot as plt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df = pd.read_csv(“data.csv”)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df.plot()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4"/>
          <p:cNvSpPr txBox="1"/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Creating a scatter plot</a:t>
            </a:r>
            <a:endParaRPr/>
          </a:p>
        </p:txBody>
      </p:sp>
      <p:sp>
        <p:nvSpPr>
          <p:cNvPr id="758" name="Google Shape;758;p64"/>
          <p:cNvSpPr txBox="1"/>
          <p:nvPr>
            <p:ph idx="1" type="body"/>
          </p:nvPr>
        </p:nvSpPr>
        <p:spPr>
          <a:xfrm>
            <a:off x="565150" y="2160016"/>
            <a:ext cx="10088868" cy="3601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import matplotlib.pyplot as plt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df = pd.read_csv(‘data.csv’)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df.plot(kind = “scatter”, x = “Duration”, y = “Calories”)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5"/>
          <p:cNvSpPr txBox="1"/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Creating a Histogram plot</a:t>
            </a:r>
            <a:endParaRPr/>
          </a:p>
        </p:txBody>
      </p:sp>
      <p:sp>
        <p:nvSpPr>
          <p:cNvPr id="764" name="Google Shape;764;p65"/>
          <p:cNvSpPr txBox="1"/>
          <p:nvPr>
            <p:ph idx="1" type="body"/>
          </p:nvPr>
        </p:nvSpPr>
        <p:spPr>
          <a:xfrm>
            <a:off x="565150" y="2160016"/>
            <a:ext cx="10088868" cy="3601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import pandas as pd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import matplotlib.pyplot as plt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df = pd.read_csv("data.csv")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df["Duration"].plot(kind ='hist')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plt.show()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"/>
          <p:cNvSpPr txBox="1"/>
          <p:nvPr>
            <p:ph type="title"/>
          </p:nvPr>
        </p:nvSpPr>
        <p:spPr>
          <a:xfrm>
            <a:off x="477078" y="19514"/>
            <a:ext cx="11396870" cy="20345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lang="en-US" sz="6000"/>
              <a:t>One way to initialize NumPy arrays</a:t>
            </a:r>
            <a:endParaRPr/>
          </a:p>
        </p:txBody>
      </p:sp>
      <p:sp>
        <p:nvSpPr>
          <p:cNvPr id="397" name="Google Shape;397;p7"/>
          <p:cNvSpPr txBox="1"/>
          <p:nvPr>
            <p:ph idx="1" type="body"/>
          </p:nvPr>
        </p:nvSpPr>
        <p:spPr>
          <a:xfrm>
            <a:off x="913795" y="2076450"/>
            <a:ext cx="10353762" cy="44837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a = np.array([1, 2, 3, 4, 5, 6])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Or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a = np.array([[1,2,3,4], [5,6,7,8],[9,10,11,12]])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Access elements by starting with element “0”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t/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print(a[0])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[1 2 3 4]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"/>
          <p:cNvSpPr txBox="1"/>
          <p:nvPr>
            <p:ph type="title"/>
          </p:nvPr>
        </p:nvSpPr>
        <p:spPr>
          <a:xfrm>
            <a:off x="913795" y="299207"/>
            <a:ext cx="4606161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b="1" lang="en-US" sz="5400" u="sng"/>
              <a:t>Useful keywords</a:t>
            </a:r>
            <a:endParaRPr/>
          </a:p>
        </p:txBody>
      </p:sp>
      <p:sp>
        <p:nvSpPr>
          <p:cNvPr id="403" name="Google Shape;403;p8"/>
          <p:cNvSpPr txBox="1"/>
          <p:nvPr>
            <p:ph idx="1" type="body"/>
          </p:nvPr>
        </p:nvSpPr>
        <p:spPr>
          <a:xfrm>
            <a:off x="913795" y="1267464"/>
            <a:ext cx="4856841" cy="53095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Ndarray = N-dimensional array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1-D = one dimensional array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2-D = two-dimensional array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Vector = an array with a single dimension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Matrix = an array with two dimensions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Tensor = an array with 3+ dimensions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Dimensions = axes</a:t>
            </a:r>
            <a:endParaRPr/>
          </a:p>
        </p:txBody>
      </p:sp>
      <p:sp>
        <p:nvSpPr>
          <p:cNvPr id="404" name="Google Shape;404;p8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[[0., 0., 0.], [1., 1., 1.]]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2-D array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2 axes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First axis: length of 2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Second axis: length of 3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/>
          <p:nvPr>
            <p:ph idx="1" type="body"/>
          </p:nvPr>
        </p:nvSpPr>
        <p:spPr>
          <a:xfrm>
            <a:off x="1064071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US" sz="3600" u="sng"/>
              <a:t>You need to install it</a:t>
            </a:r>
            <a:endParaRPr/>
          </a:p>
        </p:txBody>
      </p:sp>
      <p:sp>
        <p:nvSpPr>
          <p:cNvPr id="410" name="Google Shape;410;p9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In your terminal, type</a:t>
            </a:r>
            <a:endParaRPr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pip install numpy</a:t>
            </a:r>
            <a:endParaRPr sz="2800"/>
          </a:p>
        </p:txBody>
      </p:sp>
      <p:sp>
        <p:nvSpPr>
          <p:cNvPr id="411" name="Google Shape;411;p9"/>
          <p:cNvSpPr txBox="1"/>
          <p:nvPr>
            <p:ph idx="3" type="body"/>
          </p:nvPr>
        </p:nvSpPr>
        <p:spPr>
          <a:xfrm>
            <a:off x="6363165" y="1779651"/>
            <a:ext cx="5179477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lang="en-US" sz="3600" u="sng"/>
              <a:t>You can import 2 ways</a:t>
            </a:r>
            <a:endParaRPr/>
          </a:p>
        </p:txBody>
      </p:sp>
      <p:sp>
        <p:nvSpPr>
          <p:cNvPr id="412" name="Google Shape;412;p9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</a:t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 sz="2800"/>
          </a:p>
          <a:p>
            <a:pPr indent="0" lvl="0" marL="36900" rtl="0" algn="ctr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</p:txBody>
      </p:sp>
      <p:sp>
        <p:nvSpPr>
          <p:cNvPr id="413" name="Google Shape;413;p9"/>
          <p:cNvSpPr txBox="1"/>
          <p:nvPr>
            <p:ph type="title"/>
          </p:nvPr>
        </p:nvSpPr>
        <p:spPr>
          <a:xfrm>
            <a:off x="919119" y="5802861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b="1" lang="en-US"/>
              <a:t>Create a file in vscode &amp; name it: week5</a:t>
            </a:r>
            <a:endParaRPr/>
          </a:p>
        </p:txBody>
      </p:sp>
      <p:sp>
        <p:nvSpPr>
          <p:cNvPr id="414" name="Google Shape;414;p9"/>
          <p:cNvSpPr txBox="1"/>
          <p:nvPr/>
        </p:nvSpPr>
        <p:spPr>
          <a:xfrm>
            <a:off x="9953213" y="5127917"/>
            <a:ext cx="19714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Depends on what you need to do.</a:t>
            </a:r>
            <a:endParaRPr/>
          </a:p>
        </p:txBody>
      </p:sp>
      <p:sp>
        <p:nvSpPr>
          <p:cNvPr id="415" name="Google Shape;415;p9"/>
          <p:cNvSpPr/>
          <p:nvPr/>
        </p:nvSpPr>
        <p:spPr>
          <a:xfrm rot="-1330944">
            <a:off x="10069507" y="4541429"/>
            <a:ext cx="494950" cy="71306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rnd" cmpd="sng" w="15875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nchcardVTI">
  <a:themeElements>
    <a:clrScheme name="AnalogousFromLightSeedLeftStep">
      <a:dk1>
        <a:srgbClr val="000000"/>
      </a:dk1>
      <a:lt1>
        <a:srgbClr val="FFFFFF"/>
      </a:lt1>
      <a:dk2>
        <a:srgbClr val="242641"/>
      </a:dk2>
      <a:lt2>
        <a:srgbClr val="E2E2E8"/>
      </a:lt2>
      <a:accent1>
        <a:srgbClr val="A4A37C"/>
      </a:accent1>
      <a:accent2>
        <a:srgbClr val="B89D7C"/>
      </a:accent2>
      <a:accent3>
        <a:srgbClr val="C2948E"/>
      </a:accent3>
      <a:accent4>
        <a:srgbClr val="BA7F90"/>
      </a:accent4>
      <a:accent5>
        <a:srgbClr val="C390B4"/>
      </a:accent5>
      <a:accent6>
        <a:srgbClr val="B27FBA"/>
      </a:accent6>
      <a:hlink>
        <a:srgbClr val="696C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2022-02-06T00:47:21Z</dcterms:created>
  <dc:creator>Ashley Hunter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